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7" r:id="rId3"/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9388475" cy="7102475"/>
  <p:embeddedFontLst>
    <p:embeddedFont>
      <p:font typeface="Quattrocento Sans"/>
      <p:regular r:id="rId23"/>
      <p:bold r:id="rId24"/>
      <p:italic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QuattrocentoSans-bold.fntdata"/><Relationship Id="rId23" Type="http://schemas.openxmlformats.org/officeDocument/2006/relationships/font" Target="fonts/Quattrocento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QuattrocentoSans-boldItalic.fntdata"/><Relationship Id="rId25" Type="http://schemas.openxmlformats.org/officeDocument/2006/relationships/font" Target="fonts/QuattrocentoSans-italic.fntdata"/><Relationship Id="rId27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317963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use this title animation slide with a new image simply 1) move the top semi-transparent shape to the side, 2) delete placeholder image, </a:t>
            </a:r>
            <a:b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3) click on the picture icon to add a new picture, 4) Move semi-transparent shape back to original position, 5) Update text on slide.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/>
          <p:nvPr>
            <p:ph idx="3" type="hdr"/>
          </p:nvPr>
        </p:nvSpPr>
        <p:spPr>
          <a:xfrm>
            <a:off x="0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/>
          <p:nvPr>
            <p:ph idx="11" type="ftr"/>
          </p:nvPr>
        </p:nvSpPr>
        <p:spPr>
          <a:xfrm>
            <a:off x="0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2014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308" name="Shape 308"/>
          <p:cNvSpPr txBox="1"/>
          <p:nvPr>
            <p:ph idx="10" type="dt"/>
          </p:nvPr>
        </p:nvSpPr>
        <p:spPr>
          <a:xfrm>
            <a:off x="5317963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3/17/2018 8:19 AM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 txBox="1"/>
          <p:nvPr>
            <p:ph idx="3" type="hdr"/>
          </p:nvPr>
        </p:nvSpPr>
        <p:spPr>
          <a:xfrm>
            <a:off x="0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/>
          <p:nvPr>
            <p:ph idx="11" type="ftr"/>
          </p:nvPr>
        </p:nvSpPr>
        <p:spPr>
          <a:xfrm>
            <a:off x="0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2014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350" name="Shape 350"/>
          <p:cNvSpPr txBox="1"/>
          <p:nvPr>
            <p:ph idx="10" type="dt"/>
          </p:nvPr>
        </p:nvSpPr>
        <p:spPr>
          <a:xfrm>
            <a:off x="5317963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3/17/2018 8:19 AM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ealanalytics.com/neal-creative/templates/" TargetMode="External"/><Relationship Id="rId3" Type="http://schemas.openxmlformats.org/officeDocument/2006/relationships/hyperlink" Target="http://www.nealanalytics.com/neal-creative/templates/" TargetMode="Externa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hyperlink" Target="http://www.nealanalytics.com/templates/" TargetMode="External"/><Relationship Id="rId4" Type="http://schemas.openxmlformats.org/officeDocument/2006/relationships/hyperlink" Target="http://www.nealanalytics.com/neal-creative/templates/" TargetMode="External"/><Relationship Id="rId5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nealanalytics.com/neal-creative/templates/" TargetMode="External"/><Relationship Id="rId3" Type="http://schemas.openxmlformats.org/officeDocument/2006/relationships/hyperlink" Target="http://www.nealanalytics.com/neal-creative/templates/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Relationship Id="rId3" Type="http://schemas.openxmlformats.org/officeDocument/2006/relationships/hyperlink" Target="http://www.nealanalytics.com/templates/" TargetMode="Externa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bg>
      <p:bgPr>
        <a:solidFill>
          <a:schemeClr val="dk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8800"/>
              <a:buFont typeface="Quattrocento Sans"/>
              <a:buNone/>
              <a:defRPr b="1" i="0" sz="88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1581150" y="3971108"/>
            <a:ext cx="946150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C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50-50 Left Photo Layout with text" showMasterSp="0">
  <p:cSld name="1_50-50 Left Photo Layout with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pic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094443" y="3425619"/>
            <a:ext cx="6097555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6094443" y="1554163"/>
            <a:ext cx="609755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4" type="body"/>
          </p:nvPr>
        </p:nvSpPr>
        <p:spPr>
          <a:xfrm>
            <a:off x="77433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50-50 Left Photo Layout with text" showMasterSp="0">
  <p:cSld name="5_50-50 Left Photo Layout with 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pic"/>
          </p:nvPr>
        </p:nvSpPr>
        <p:spPr>
          <a:xfrm>
            <a:off x="0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180534" y="3429000"/>
            <a:ext cx="6011466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3" type="body"/>
          </p:nvPr>
        </p:nvSpPr>
        <p:spPr>
          <a:xfrm>
            <a:off x="6180534" y="1554163"/>
            <a:ext cx="57912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4" type="body"/>
          </p:nvPr>
        </p:nvSpPr>
        <p:spPr>
          <a:xfrm>
            <a:off x="77433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50-50 Right Photo Layout" showMasterSp="0">
  <p:cSld name="2_50-50 Right Photo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pic"/>
          </p:nvPr>
        </p:nvSpPr>
        <p:spPr>
          <a:xfrm>
            <a:off x="6129304" y="0"/>
            <a:ext cx="6062696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0" y="3429000"/>
            <a:ext cx="6129304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3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4" type="body"/>
          </p:nvPr>
        </p:nvSpPr>
        <p:spPr>
          <a:xfrm>
            <a:off x="0" y="1554163"/>
            <a:ext cx="6129304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0_TITLE OR TRANSITION" showMasterSp="0">
  <p:cSld name="00_TITLE OR TRANSITION">
    <p:bg>
      <p:bgPr>
        <a:solidFill>
          <a:schemeClr val="dk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Shape 111"/>
          <p:cNvSpPr txBox="1"/>
          <p:nvPr>
            <p:ph type="ctrTitle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8000"/>
              <a:buFont typeface="Quattrocento Sans"/>
              <a:buNone/>
              <a:defRPr b="1" i="0" sz="80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NUT BASE SECTION DIVIDER" showMasterSp="0">
  <p:cSld name="DONUT BASE SECTION DIVIDER">
    <p:bg>
      <p:bgPr>
        <a:solidFill>
          <a:schemeClr val="dk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Shape 114"/>
          <p:cNvSpPr txBox="1"/>
          <p:nvPr>
            <p:ph type="ctrTitle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  <a:defRPr b="0" i="0" sz="4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/>
          <p:nvPr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cap="rnd" cmpd="sng" w="1841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Quote dark option FLUSH LEFT">
  <p:cSld name="3_Quote dark option FLUSH LEFT">
    <p:bg>
      <p:bgPr>
        <a:solidFill>
          <a:srgbClr val="0C0C0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304800" y="2884235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18" name="Shape 118"/>
          <p:cNvSpPr/>
          <p:nvPr/>
        </p:nvSpPr>
        <p:spPr>
          <a:xfrm>
            <a:off x="129521" y="0"/>
            <a:ext cx="2749481" cy="1364786"/>
          </a:xfrm>
          <a:custGeom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3865562" y="5276808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Quote dark option CENTERED">
  <p:cSld name="1_Quote dark option CENTERED">
    <p:bg>
      <p:bgPr>
        <a:solidFill>
          <a:srgbClr val="0C0C0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304800" y="2884235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2" name="Shape 122"/>
          <p:cNvSpPr/>
          <p:nvPr/>
        </p:nvSpPr>
        <p:spPr>
          <a:xfrm>
            <a:off x="129521" y="0"/>
            <a:ext cx="2749481" cy="1364786"/>
          </a:xfrm>
          <a:custGeom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3865562" y="5276808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allout with small Non-bulleted">
  <p:cSld name="4_Callout with small Non-bulleted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29521" y="0"/>
            <a:ext cx="4741280" cy="2353474"/>
          </a:xfrm>
          <a:custGeom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04800" y="2472751"/>
            <a:ext cx="4566001" cy="1643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961"/>
              <a:buFont typeface="Arial"/>
              <a:buNone/>
              <a:defRPr b="0" i="0" sz="1961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Font typeface="Arial"/>
              <a:buNone/>
              <a:defRPr b="1" i="0" sz="1961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6096000" y="41910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Font typeface="Arial"/>
              <a:buNone/>
              <a:defRPr b="1" i="0" sz="1568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555244" y="0"/>
            <a:ext cx="4083304" cy="1926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b="0" i="0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Shape 130"/>
          <p:cNvSpPr txBox="1"/>
          <p:nvPr>
            <p:ph idx="3" type="body"/>
          </p:nvPr>
        </p:nvSpPr>
        <p:spPr>
          <a:xfrm>
            <a:off x="6096000" y="2697329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Font typeface="Arial"/>
              <a:buNone/>
              <a:defRPr b="1" i="0" sz="1568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4" type="body"/>
          </p:nvPr>
        </p:nvSpPr>
        <p:spPr>
          <a:xfrm>
            <a:off x="6096000" y="4975558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Font typeface="Arial"/>
              <a:buNone/>
              <a:defRPr b="1" i="0" sz="1568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Callout with small Non-bulleted">
  <p:cSld name="7_Callout with small Non-bulleted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29521" y="0"/>
            <a:ext cx="4741280" cy="2353474"/>
          </a:xfrm>
          <a:custGeom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096000" y="431800"/>
            <a:ext cx="5371038" cy="183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23"/>
              <a:buFont typeface="Noto Sans Symbols"/>
              <a:buNone/>
              <a:defRPr b="1" i="0" sz="3137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961"/>
              <a:buFont typeface="Arial"/>
              <a:buNone/>
              <a:defRPr b="0" i="0" sz="1961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Font typeface="Arial"/>
              <a:buNone/>
              <a:defRPr b="1" i="0" sz="1961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29368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555244" y="0"/>
            <a:ext cx="4083304" cy="1926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b="0" i="0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266101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502834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5" type="body"/>
          </p:nvPr>
        </p:nvSpPr>
        <p:spPr>
          <a:xfrm>
            <a:off x="739567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6" type="body"/>
          </p:nvPr>
        </p:nvSpPr>
        <p:spPr>
          <a:xfrm>
            <a:off x="9763006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50-50 Right Photo Layout" showMasterSp="0">
  <p:cSld name="3_50-50 Right Photo Layou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pic"/>
          </p:nvPr>
        </p:nvSpPr>
        <p:spPr>
          <a:xfrm>
            <a:off x="6129304" y="0"/>
            <a:ext cx="6062696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3" type="body"/>
          </p:nvPr>
        </p:nvSpPr>
        <p:spPr>
          <a:xfrm>
            <a:off x="0" y="3428050"/>
            <a:ext cx="6129304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4" type="body"/>
          </p:nvPr>
        </p:nvSpPr>
        <p:spPr>
          <a:xfrm>
            <a:off x="0" y="1554163"/>
            <a:ext cx="60960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R TRANSITION" showMasterSp="0">
  <p:cSld name="1_TITLE OR TRANSITION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" name="Shape 23"/>
          <p:cNvSpPr txBox="1"/>
          <p:nvPr>
            <p:ph type="ctrTitle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8000"/>
              <a:buFont typeface="Quattrocento Sans"/>
              <a:buNone/>
              <a:defRPr b="1" i="0" sz="80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Shape 24">
            <a:hlinkClick r:id="rId2"/>
          </p:cNvPr>
          <p:cNvSpPr/>
          <p:nvPr/>
        </p:nvSpPr>
        <p:spPr>
          <a:xfrm>
            <a:off x="9005881" y="6316156"/>
            <a:ext cx="2466220" cy="367873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Neal Creative</a:t>
            </a: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| click &amp; </a:t>
            </a:r>
            <a:r>
              <a:rPr b="1"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Learn more</a:t>
            </a:r>
            <a:endParaRPr b="1" sz="11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Shape 25">
            <a:hlinkClick r:id="rId3"/>
          </p:cNvPr>
          <p:cNvSpPr/>
          <p:nvPr/>
        </p:nvSpPr>
        <p:spPr>
          <a:xfrm>
            <a:off x="191616" y="6337795"/>
            <a:ext cx="1209664" cy="34623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57"/>
              </a:buClr>
              <a:buSzPts val="1000"/>
              <a:buFont typeface="Quattrocento Sans"/>
              <a:buNone/>
            </a:pPr>
            <a:r>
              <a:rPr lang="en-US" sz="1000">
                <a:solidFill>
                  <a:srgbClr val="003A5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Neal Creative </a:t>
            </a:r>
            <a:r>
              <a:rPr lang="en-US" sz="900">
                <a:solidFill>
                  <a:srgbClr val="003A5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</a:t>
            </a:r>
            <a:r>
              <a:rPr lang="en-US" sz="1000">
                <a:solidFill>
                  <a:srgbClr val="003A5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b="1" sz="1000">
              <a:solidFill>
                <a:srgbClr val="003A5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50-50 Left Photo Layout with text" showMasterSp="0">
  <p:cSld name="4_50-50 Left Photo Layout with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pic"/>
          </p:nvPr>
        </p:nvSpPr>
        <p:spPr>
          <a:xfrm flipH="1">
            <a:off x="0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138266" y="3457545"/>
            <a:ext cx="6053733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3" type="body"/>
          </p:nvPr>
        </p:nvSpPr>
        <p:spPr>
          <a:xfrm>
            <a:off x="6138267" y="1554164"/>
            <a:ext cx="5875734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50-50 Left Photo Layout with text" showMasterSp="0">
  <p:cSld name="2_50-50 Left Photo Layout with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pic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096000" y="2356398"/>
            <a:ext cx="6096000" cy="2145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50-50 Left Photo Layout with text" showMasterSp="0">
  <p:cSld name="3_50-50 Left Photo Layout with 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pic"/>
          </p:nvPr>
        </p:nvSpPr>
        <p:spPr>
          <a:xfrm>
            <a:off x="0" y="0"/>
            <a:ext cx="12190413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3" type="body"/>
          </p:nvPr>
        </p:nvSpPr>
        <p:spPr>
          <a:xfrm>
            <a:off x="304800" y="3429000"/>
            <a:ext cx="5960269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4" type="body"/>
          </p:nvPr>
        </p:nvSpPr>
        <p:spPr>
          <a:xfrm>
            <a:off x="304800" y="1554164"/>
            <a:ext cx="5875734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allout with small Non-bulleted">
  <p:cSld name="2_Callout with small Non-bulleted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269240" y="3367878"/>
            <a:ext cx="5192775" cy="183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23"/>
              <a:buFont typeface="Noto Sans Symbols"/>
              <a:buNone/>
              <a:defRPr b="1" i="0" sz="3137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961"/>
              <a:buFont typeface="Arial"/>
              <a:buNone/>
              <a:defRPr b="0" i="0" sz="1961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Font typeface="Arial"/>
              <a:buNone/>
              <a:defRPr b="1" i="0" sz="1961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6253316" y="350395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None/>
              <a:defRPr b="1" i="0" sz="1961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Font typeface="Arial"/>
              <a:buNone/>
              <a:defRPr b="1" i="0" sz="1568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67" name="Shape 167"/>
          <p:cNvSpPr/>
          <p:nvPr>
            <p:ph idx="3" type="pic"/>
          </p:nvPr>
        </p:nvSpPr>
        <p:spPr>
          <a:xfrm>
            <a:off x="0" y="0"/>
            <a:ext cx="12192000" cy="29748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46449" l="0" r="-4797" t="-6571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68" name="Shape 168"/>
          <p:cNvSpPr txBox="1"/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bg>
      <p:bgPr>
        <a:solidFill>
          <a:schemeClr val="dk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Shape 173"/>
          <p:cNvSpPr txBox="1"/>
          <p:nvPr>
            <p:ph type="title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8800"/>
              <a:buFont typeface="Quattrocento Sans"/>
              <a:buNone/>
              <a:defRPr b="1" i="0" sz="88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1581150" y="3971108"/>
            <a:ext cx="946150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C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lank with Picture">
  <p:cSld name="2_Blank with Pictur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Shape 177"/>
          <p:cNvSpPr/>
          <p:nvPr>
            <p:ph idx="2" type="pic"/>
          </p:nvPr>
        </p:nvSpPr>
        <p:spPr>
          <a:xfrm>
            <a:off x="0" y="0"/>
            <a:ext cx="12066954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lank">
  <p:cSld name="3_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eps" type="blank">
  <p:cSld name="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175"/>
            <a:ext cx="12192000" cy="685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Shape 183">
            <a:hlinkClick r:id="rId3"/>
          </p:cNvPr>
          <p:cNvSpPr/>
          <p:nvPr/>
        </p:nvSpPr>
        <p:spPr>
          <a:xfrm>
            <a:off x="4961284" y="93791"/>
            <a:ext cx="2269433" cy="316517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Quattrocento Sans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Neal Creative  | click &amp; </a:t>
            </a:r>
            <a:r>
              <a:rPr b="1" i="0" lang="en-US" sz="105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Learn more</a:t>
            </a:r>
            <a:endParaRPr/>
          </a:p>
        </p:txBody>
      </p:sp>
      <p:sp>
        <p:nvSpPr>
          <p:cNvPr id="184" name="Shape 184">
            <a:hlinkClick r:id="rId4"/>
          </p:cNvPr>
          <p:cNvSpPr/>
          <p:nvPr/>
        </p:nvSpPr>
        <p:spPr>
          <a:xfrm>
            <a:off x="0" y="6548363"/>
            <a:ext cx="1209664" cy="34623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ttrocento Sans"/>
              <a:buNone/>
            </a:pPr>
            <a:r>
              <a:rPr lang="en-US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Neal Creative </a:t>
            </a:r>
            <a:r>
              <a:rPr lang="en-US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</a:t>
            </a:r>
            <a:r>
              <a:rPr lang="en-US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b="1" sz="1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85" name="Shape 185"/>
          <p:cNvGrpSpPr/>
          <p:nvPr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186" name="Shape 1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Shape 187"/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TIP </a:t>
              </a:r>
              <a:r>
                <a:rPr lang="en-US" sz="9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│ Use the built-in c</a:t>
              </a:r>
              <a:r>
                <a:rPr lang="en-US" sz="9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olor palette with green and yellow for callouts and accents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R TRANSITION" showMasterSp="0">
  <p:cSld name="1_TITLE OR TRANSITION">
    <p:bg>
      <p:bgPr>
        <a:solidFill>
          <a:schemeClr val="dk2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3" name="Shape 193"/>
          <p:cNvSpPr txBox="1"/>
          <p:nvPr>
            <p:ph type="ctrTitle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8000"/>
              <a:buFont typeface="Quattrocento Sans"/>
              <a:buNone/>
              <a:defRPr b="1" i="0" sz="80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4" name="Shape 194">
            <a:hlinkClick r:id="rId2"/>
          </p:cNvPr>
          <p:cNvSpPr/>
          <p:nvPr/>
        </p:nvSpPr>
        <p:spPr>
          <a:xfrm>
            <a:off x="9005881" y="6316156"/>
            <a:ext cx="2466220" cy="367873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Neal Creative</a:t>
            </a: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| click &amp; </a:t>
            </a:r>
            <a:r>
              <a:rPr b="1"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Learn more</a:t>
            </a:r>
            <a:endParaRPr b="1" sz="11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5" name="Shape 195">
            <a:hlinkClick r:id="rId3"/>
          </p:cNvPr>
          <p:cNvSpPr/>
          <p:nvPr/>
        </p:nvSpPr>
        <p:spPr>
          <a:xfrm>
            <a:off x="191616" y="6337795"/>
            <a:ext cx="1209664" cy="34623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57"/>
              </a:buClr>
              <a:buSzPts val="1000"/>
              <a:buFont typeface="Quattrocento Sans"/>
              <a:buNone/>
            </a:pPr>
            <a:r>
              <a:rPr lang="en-US" sz="1000">
                <a:solidFill>
                  <a:srgbClr val="003A5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Neal Creative </a:t>
            </a:r>
            <a:r>
              <a:rPr lang="en-US" sz="900">
                <a:solidFill>
                  <a:srgbClr val="003A5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</a:t>
            </a:r>
            <a:r>
              <a:rPr lang="en-US" sz="1000">
                <a:solidFill>
                  <a:srgbClr val="003A5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b="1" sz="1000">
              <a:solidFill>
                <a:srgbClr val="003A5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allout with small Non-bulleted">
  <p:cSld name="5_Callout with small Non-bulleted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269240" y="3367878"/>
            <a:ext cx="5192775" cy="183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23"/>
              <a:buFont typeface="Noto Sans Symbols"/>
              <a:buNone/>
              <a:defRPr b="1" i="0" sz="3137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961"/>
              <a:buFont typeface="Arial"/>
              <a:buNone/>
              <a:defRPr b="0" i="0" sz="1961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Font typeface="Arial"/>
              <a:buNone/>
              <a:defRPr b="1" i="0" sz="1961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6253316" y="350395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None/>
              <a:defRPr b="1" i="0" sz="1961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Font typeface="Arial"/>
              <a:buNone/>
              <a:defRPr b="1" i="0" sz="1568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Font typeface="Arial"/>
              <a:buNone/>
              <a:defRPr b="0" i="0" sz="1372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00" name="Shape 200"/>
          <p:cNvSpPr/>
          <p:nvPr>
            <p:ph idx="3" type="pic"/>
          </p:nvPr>
        </p:nvSpPr>
        <p:spPr>
          <a:xfrm>
            <a:off x="0" y="0"/>
            <a:ext cx="12192000" cy="29748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46449" l="0" r="-4797" t="-6571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01" name="Shape 201">
            <a:hlinkClick r:id="rId3"/>
          </p:cNvPr>
          <p:cNvSpPr/>
          <p:nvPr/>
        </p:nvSpPr>
        <p:spPr>
          <a:xfrm>
            <a:off x="9089198" y="6298102"/>
            <a:ext cx="2466220" cy="367873"/>
          </a:xfrm>
          <a:prstGeom prst="roundRect">
            <a:avLst>
              <a:gd fmla="val 50000" name="adj"/>
            </a:avLst>
          </a:prstGeom>
          <a:solidFill>
            <a:srgbClr val="0045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attrocento Sans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Neal Creative  | click &amp;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Learn more</a:t>
            </a:r>
            <a:endParaRPr/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x="304800" y="419099"/>
            <a:ext cx="8917577" cy="6259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Shape 204">
            <a:hlinkClick r:id="rId4"/>
          </p:cNvPr>
          <p:cNvSpPr/>
          <p:nvPr/>
        </p:nvSpPr>
        <p:spPr>
          <a:xfrm>
            <a:off x="191616" y="6337795"/>
            <a:ext cx="1209664" cy="34623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Quattrocento Sans"/>
              <a:buNone/>
            </a:pPr>
            <a:r>
              <a:rPr lang="en-US" sz="1000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Neal Creative </a:t>
            </a:r>
            <a:r>
              <a:rPr lang="en-US" sz="900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</a:t>
            </a:r>
            <a:r>
              <a:rPr lang="en-US" sz="1000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b="1" sz="1000">
              <a:solidFill>
                <a:srgbClr val="BFBFB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dark Callout with small Non-bulleted">
  <p:cSld name="2_dark Callout with small Non-bulleted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304800" y="2597273"/>
            <a:ext cx="4868985" cy="1643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961"/>
              <a:buFont typeface="Arial"/>
              <a:buNone/>
              <a:defRPr b="0" i="0" sz="1961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Font typeface="Arial"/>
              <a:buNone/>
              <a:defRPr b="1" i="0" sz="1961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096000" y="419100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555244" y="0"/>
            <a:ext cx="4083304" cy="1357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b="0" i="0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6096000" y="2599498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x="6096000" y="4779896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Quote dark option FLUSH LEFT">
  <p:cSld name="4_Quote dark option FLUSH LEFT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304800" y="2884235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9" name="Shape 39"/>
          <p:cNvSpPr/>
          <p:nvPr/>
        </p:nvSpPr>
        <p:spPr>
          <a:xfrm>
            <a:off x="129521" y="0"/>
            <a:ext cx="2749481" cy="1364786"/>
          </a:xfrm>
          <a:custGeom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3865562" y="5276808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,  5 Pillars smaller text">
  <p:cSld name="8_Title,  5 Pillars smaller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04800" y="2598127"/>
            <a:ext cx="3714704" cy="2524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168631" y="2598127"/>
            <a:ext cx="3840480" cy="2524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8158238" y="2598127"/>
            <a:ext cx="3773077" cy="2524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6" name="Shape 46"/>
          <p:cNvSpPr/>
          <p:nvPr/>
        </p:nvSpPr>
        <p:spPr>
          <a:xfrm>
            <a:off x="129521" y="0"/>
            <a:ext cx="2749481" cy="1364786"/>
          </a:xfrm>
          <a:custGeom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316322" y="339408"/>
            <a:ext cx="2375877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b="0" i="0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2879003" y="419100"/>
            <a:ext cx="9084398" cy="13700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Quote light option CENTERED">
  <p:cSld name="1_Quote light option CENTERED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 sz="2800">
              <a:solidFill>
                <a:schemeClr val="accent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408362" y="5335071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304800" y="2884235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 with number">
  <p:cSld name="SECTION DIVIDER with number">
    <p:bg>
      <p:bgPr>
        <a:solidFill>
          <a:schemeClr val="dk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3803737" y="-65233"/>
            <a:ext cx="4584526" cy="2297766"/>
          </a:xfrm>
          <a:custGeom>
            <a:pathLst>
              <a:path extrusionOk="0" h="2297766" w="458452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4800"/>
              <a:buFont typeface="Quattrocento Sans"/>
              <a:buNone/>
              <a:defRPr b="1" i="0" sz="48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923323" y="186061"/>
            <a:ext cx="4376615" cy="6273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304801" y="4206240"/>
            <a:ext cx="116586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3" type="body"/>
          </p:nvPr>
        </p:nvSpPr>
        <p:spPr>
          <a:xfrm>
            <a:off x="5737094" y="1007413"/>
            <a:ext cx="7922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8000"/>
              <a:buFont typeface="Arial"/>
              <a:buNone/>
              <a:defRPr b="1" i="0" sz="80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,  5 Pillars smaller text">
  <p:cSld name="2_Title,  5 Pillars smaller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658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2483635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4898612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7313589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5" type="body"/>
          </p:nvPr>
        </p:nvSpPr>
        <p:spPr>
          <a:xfrm>
            <a:off x="9728566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0" name="Shape 70"/>
          <p:cNvSpPr/>
          <p:nvPr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" name="Shape 75"/>
          <p:cNvSpPr txBox="1"/>
          <p:nvPr>
            <p:ph idx="6" type="body"/>
          </p:nvPr>
        </p:nvSpPr>
        <p:spPr>
          <a:xfrm>
            <a:off x="0" y="470361"/>
            <a:ext cx="121920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7" type="body"/>
          </p:nvPr>
        </p:nvSpPr>
        <p:spPr>
          <a:xfrm>
            <a:off x="68658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8" type="body"/>
          </p:nvPr>
        </p:nvSpPr>
        <p:spPr>
          <a:xfrm>
            <a:off x="2483635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9" type="body"/>
          </p:nvPr>
        </p:nvSpPr>
        <p:spPr>
          <a:xfrm>
            <a:off x="4898612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3" type="body"/>
          </p:nvPr>
        </p:nvSpPr>
        <p:spPr>
          <a:xfrm>
            <a:off x="7313589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4" type="body"/>
          </p:nvPr>
        </p:nvSpPr>
        <p:spPr>
          <a:xfrm>
            <a:off x="9728566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0-50 Right Photo Layout" showMasterSp="0">
  <p:cSld name="50-50 Right Photo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pic"/>
          </p:nvPr>
        </p:nvSpPr>
        <p:spPr>
          <a:xfrm>
            <a:off x="6129304" y="0"/>
            <a:ext cx="6062696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0" y="3429000"/>
            <a:ext cx="6096000" cy="2594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0" y="1554163"/>
            <a:ext cx="6096000" cy="5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87" name="Shape 87"/>
          <p:cNvSpPr txBox="1"/>
          <p:nvPr/>
        </p:nvSpPr>
        <p:spPr>
          <a:xfrm>
            <a:off x="10343911" y="6498718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25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26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27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29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body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b="0" i="0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" type="body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.wikipedia.org/wiki/Howard_Schultz" TargetMode="External"/><Relationship Id="rId4" Type="http://schemas.openxmlformats.org/officeDocument/2006/relationships/hyperlink" Target="https://quotesgram.com/howard-schultz-quotes/" TargetMode="External"/><Relationship Id="rId5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time.com/money/3611880/charitable-giving-tips-advice-katherina-rosqueta/" TargetMode="External"/><Relationship Id="rId4" Type="http://schemas.openxmlformats.org/officeDocument/2006/relationships/hyperlink" Target="http://link.springer.com/article/10.1023/A:1022299422219#page-1" TargetMode="External"/><Relationship Id="rId9" Type="http://schemas.openxmlformats.org/officeDocument/2006/relationships/hyperlink" Target="http://www.nber.org/papers/w17954" TargetMode="External"/><Relationship Id="rId5" Type="http://schemas.openxmlformats.org/officeDocument/2006/relationships/hyperlink" Target="https://www.theguardian.com/voluntary-sector-network/2014/sep/29/poverty-porn-charity-adverts-emotional-fundraising" TargetMode="External"/><Relationship Id="rId6" Type="http://schemas.openxmlformats.org/officeDocument/2006/relationships/hyperlink" Target="http://www.nber.org/papers/w20047" TargetMode="External"/><Relationship Id="rId7" Type="http://schemas.openxmlformats.org/officeDocument/2006/relationships/hyperlink" Target="http://www.thirdsector.co.uk/caroline-fiennes-presenting-assessments-charitys-performance-doesnt-necessarily-increase-donations/fundraising/article/1329772" TargetMode="External"/><Relationship Id="rId8" Type="http://schemas.openxmlformats.org/officeDocument/2006/relationships/hyperlink" Target="http://onlinelibrary.wiley.com/doi/10.1111/ecoj.12114/full" TargetMode="External"/><Relationship Id="rId11" Type="http://schemas.openxmlformats.org/officeDocument/2006/relationships/hyperlink" Target="http://www.behaviouralinsights.co.uk/publications/evaluating-youth-social-action" TargetMode="External"/><Relationship Id="rId10" Type="http://schemas.openxmlformats.org/officeDocument/2006/relationships/hyperlink" Target="http://www.rwj.harvard.edu/scholarsmaterials/carman/SocialInfluences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259" y="305312"/>
            <a:ext cx="5707490" cy="400805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11" name="Shape 2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cap="flat" cmpd="thinThick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Shape 214"/>
          <p:cNvSpPr/>
          <p:nvPr/>
        </p:nvSpPr>
        <p:spPr>
          <a:xfrm flipH="1">
            <a:off x="967257" y="4675614"/>
            <a:ext cx="4763002" cy="7040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Creating a collaborative mindset with funders on solving complex problems is a must if the funder, organization and community  is to succeed.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PMG</a:t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1679957" y="3280601"/>
            <a:ext cx="5909265" cy="874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800"/>
              <a:buFont typeface="Quattrocento Sans"/>
              <a:buNone/>
            </a:pPr>
            <a:r>
              <a:t/>
            </a:r>
            <a:endParaRPr b="1" i="0" sz="8800" u="none" cap="none" strike="noStrike">
              <a:solidFill>
                <a:srgbClr val="F7FC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Shape 216"/>
          <p:cNvSpPr txBox="1"/>
          <p:nvPr>
            <p:ph idx="4294967295" type="ctrTitle"/>
          </p:nvPr>
        </p:nvSpPr>
        <p:spPr>
          <a:xfrm>
            <a:off x="331386" y="767732"/>
            <a:ext cx="880436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4000"/>
              <a:buFont typeface="Quattrocento Sans"/>
              <a:buNone/>
            </a:pPr>
            <a:r>
              <a:rPr b="1" i="0" lang="en-US" sz="40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Powerful Funder Partnerships!</a:t>
            </a:r>
            <a:br>
              <a:rPr b="1" i="0" lang="en-US" sz="40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en-US" sz="40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Community impact its not a magic trick.</a:t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1396266" y="3162946"/>
            <a:ext cx="946150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7066536" y="4361548"/>
            <a:ext cx="488128" cy="488128"/>
          </a:xfrm>
          <a:custGeom>
            <a:pathLst>
              <a:path extrusionOk="0" h="488128" w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2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571" r="18571" t="0"/>
          <a:stretch/>
        </p:blipFill>
        <p:spPr>
          <a:xfrm>
            <a:off x="6168050" y="604434"/>
            <a:ext cx="5293481" cy="5986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312" name="Shape 312"/>
          <p:cNvSpPr txBox="1"/>
          <p:nvPr>
            <p:ph idx="12" type="sldNum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1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/>
          </a:p>
        </p:txBody>
      </p:sp>
      <p:sp>
        <p:nvSpPr>
          <p:cNvPr id="314" name="Shape 314"/>
          <p:cNvSpPr txBox="1"/>
          <p:nvPr>
            <p:ph idx="3" type="body"/>
          </p:nvPr>
        </p:nvSpPr>
        <p:spPr>
          <a:xfrm>
            <a:off x="0" y="3429000"/>
            <a:ext cx="6096000" cy="2594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PREPARE</a:t>
            </a:r>
            <a:endParaRPr/>
          </a:p>
          <a:p>
            <a:pPr indent="0" lvl="2" marL="0" marR="0" rtl="0" algn="ctr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Why does this matter to your audience?</a:t>
            </a:r>
            <a:endParaRPr/>
          </a:p>
          <a:p>
            <a:pPr indent="0" lvl="3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Where are you taking them? </a:t>
            </a:r>
            <a:endParaRPr/>
          </a:p>
        </p:txBody>
      </p:sp>
      <p:sp>
        <p:nvSpPr>
          <p:cNvPr id="315" name="Shape 315"/>
          <p:cNvSpPr txBox="1"/>
          <p:nvPr>
            <p:ph idx="4" type="body"/>
          </p:nvPr>
        </p:nvSpPr>
        <p:spPr>
          <a:xfrm>
            <a:off x="0" y="1554163"/>
            <a:ext cx="6096000" cy="5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Understand your brand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audience; speak in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 authentic voice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5222663" y="3429000"/>
            <a:ext cx="6097555" cy="147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do we get started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Who-What-How</a:t>
            </a:r>
            <a:endParaRPr/>
          </a:p>
        </p:txBody>
      </p:sp>
      <p:sp>
        <p:nvSpPr>
          <p:cNvPr id="321" name="Shape 321"/>
          <p:cNvSpPr txBox="1"/>
          <p:nvPr>
            <p:ph idx="3" type="body"/>
          </p:nvPr>
        </p:nvSpPr>
        <p:spPr>
          <a:xfrm>
            <a:off x="6094443" y="1554163"/>
            <a:ext cx="6097556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 your funder-Partner open to engagement?</a:t>
            </a:r>
            <a:endParaRPr/>
          </a:p>
        </p:txBody>
      </p:sp>
      <p:sp>
        <p:nvSpPr>
          <p:cNvPr id="322" name="Shape 322"/>
          <p:cNvSpPr txBox="1"/>
          <p:nvPr>
            <p:ph idx="4" type="body"/>
          </p:nvPr>
        </p:nvSpPr>
        <p:spPr>
          <a:xfrm>
            <a:off x="7954500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/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51" y="724680"/>
            <a:ext cx="4512590" cy="150306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678051" y="2412860"/>
            <a:ext cx="45125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Grant due March 22…………..When should we have started a relationship?</a:t>
            </a:r>
            <a:endParaRPr/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304" y="2728347"/>
            <a:ext cx="45148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063447" y="2825376"/>
            <a:ext cx="6097555" cy="146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DEFINE TOGETHER</a:t>
            </a:r>
            <a:endParaRPr/>
          </a:p>
          <a:p>
            <a:pPr indent="0" lvl="2" marL="0" marR="0" rtl="0" algn="ctr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Who | What | Where | When | Why</a:t>
            </a:r>
            <a:endParaRPr/>
          </a:p>
        </p:txBody>
      </p:sp>
      <p:sp>
        <p:nvSpPr>
          <p:cNvPr id="332" name="Shape 332"/>
          <p:cNvSpPr txBox="1"/>
          <p:nvPr>
            <p:ph idx="3" type="body"/>
          </p:nvPr>
        </p:nvSpPr>
        <p:spPr>
          <a:xfrm>
            <a:off x="6094443" y="1554163"/>
            <a:ext cx="609755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Get your facts straight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with 5 W’s</a:t>
            </a:r>
            <a:endParaRPr/>
          </a:p>
        </p:txBody>
      </p:sp>
      <p:sp>
        <p:nvSpPr>
          <p:cNvPr id="333" name="Shape 333"/>
          <p:cNvSpPr txBox="1"/>
          <p:nvPr>
            <p:ph idx="4" type="body"/>
          </p:nvPr>
        </p:nvSpPr>
        <p:spPr>
          <a:xfrm>
            <a:off x="7954500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/>
          </a:p>
        </p:txBody>
      </p:sp>
      <p:sp>
        <p:nvSpPr>
          <p:cNvPr id="334" name="Shape 334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459" y="419100"/>
            <a:ext cx="3945274" cy="553111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336" name="Shape 3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0774" y="107678"/>
            <a:ext cx="2804403" cy="823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8867" y="86209"/>
            <a:ext cx="8701007" cy="652575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6331056" y="1212742"/>
            <a:ext cx="503695" cy="78653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10755824" y="1212742"/>
            <a:ext cx="125148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one funder then one partner you currently have mid-high trust with and share what that is like……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2" type="sldNum"/>
          </p:nvPr>
        </p:nvSpPr>
        <p:spPr>
          <a:xfrm>
            <a:off x="11766616" y="6492875"/>
            <a:ext cx="393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266235" y="2801319"/>
            <a:ext cx="6129338" cy="3972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ENGAGE</a:t>
            </a:r>
            <a:endParaRPr/>
          </a:p>
          <a:p>
            <a:pPr indent="0" lvl="3" mar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Now we know why it matters to each of us what do we want to do together?</a:t>
            </a:r>
            <a:endParaRPr/>
          </a:p>
          <a:p>
            <a:pPr indent="0" lvl="3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6262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3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Expand Engagement </a:t>
            </a:r>
            <a:endParaRPr/>
          </a:p>
          <a:p>
            <a:pPr indent="0" lvl="3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3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 to other work funder is doing and partners expand your circle of influence.</a:t>
            </a:r>
            <a:endParaRPr/>
          </a:p>
          <a:p>
            <a:pPr indent="0" lvl="1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5" name="Shape 355"/>
          <p:cNvSpPr txBox="1"/>
          <p:nvPr>
            <p:ph idx="3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/>
          </a:p>
        </p:txBody>
      </p:sp>
      <p:sp>
        <p:nvSpPr>
          <p:cNvPr id="356" name="Shape 356"/>
          <p:cNvSpPr txBox="1"/>
          <p:nvPr>
            <p:ph idx="4" type="body"/>
          </p:nvPr>
        </p:nvSpPr>
        <p:spPr>
          <a:xfrm>
            <a:off x="169069" y="1554163"/>
            <a:ext cx="57912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Show, don’t tell</a:t>
            </a:r>
            <a:endParaRPr/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0877" y="964769"/>
            <a:ext cx="4186909" cy="452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2" type="sldNum"/>
          </p:nvPr>
        </p:nvSpPr>
        <p:spPr>
          <a:xfrm>
            <a:off x="11696726" y="6484937"/>
            <a:ext cx="53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028134" y="2890659"/>
            <a:ext cx="6096000" cy="4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LEAD Together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Shared Vision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Shared Planning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Shared Outcomes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5" name="Shape 365"/>
          <p:cNvSpPr txBox="1"/>
          <p:nvPr>
            <p:ph idx="3" type="body"/>
          </p:nvPr>
        </p:nvSpPr>
        <p:spPr>
          <a:xfrm>
            <a:off x="6180534" y="1554163"/>
            <a:ext cx="57912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Know the end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 the beginning </a:t>
            </a:r>
            <a:endParaRPr/>
          </a:p>
        </p:txBody>
      </p:sp>
      <p:sp>
        <p:nvSpPr>
          <p:cNvPr id="366" name="Shape 366"/>
          <p:cNvSpPr txBox="1"/>
          <p:nvPr>
            <p:ph idx="4" type="body"/>
          </p:nvPr>
        </p:nvSpPr>
        <p:spPr>
          <a:xfrm>
            <a:off x="77433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/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041" y="3391998"/>
            <a:ext cx="5993892" cy="294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7945" y="434264"/>
            <a:ext cx="5476875" cy="41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339" y="6428889"/>
            <a:ext cx="1465111" cy="30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1237" y="3424237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00089" y="6340937"/>
            <a:ext cx="2013972" cy="47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15067" y="6281899"/>
            <a:ext cx="11906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03539" y="6204680"/>
            <a:ext cx="2092110" cy="560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2" type="sldNum"/>
          </p:nvPr>
        </p:nvSpPr>
        <p:spPr>
          <a:xfrm>
            <a:off x="11747687" y="6492875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3408362" y="5335071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—LEVAR BURTON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80" name="Shape 380"/>
          <p:cNvSpPr txBox="1"/>
          <p:nvPr>
            <p:ph idx="2" type="body"/>
          </p:nvPr>
        </p:nvSpPr>
        <p:spPr>
          <a:xfrm>
            <a:off x="304800" y="2385637"/>
            <a:ext cx="11658600" cy="208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STORYTELLING , </a:t>
            </a:r>
            <a:br>
              <a:rPr b="0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VISUAL STORYTELLING, </a:t>
            </a:r>
            <a:br>
              <a:rPr b="0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WAS PUT IN THE HANDS OF EVERYBODY,</a:t>
            </a:r>
            <a:endParaRPr/>
          </a:p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HAVE ALL NOW BECOME STORYTELLERS.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ctrTitle"/>
          </p:nvPr>
        </p:nvSpPr>
        <p:spPr>
          <a:xfrm>
            <a:off x="1219939" y="1132234"/>
            <a:ext cx="910755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8000"/>
              <a:buFont typeface="Quattrocento Sans"/>
              <a:buNone/>
            </a:pPr>
            <a:r>
              <a:rPr b="1" i="0" lang="en-US" sz="80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POWERFUL FUNDER PARTNERSHIPS!</a:t>
            </a:r>
            <a:endParaRPr/>
          </a:p>
        </p:txBody>
      </p:sp>
      <p:sp>
        <p:nvSpPr>
          <p:cNvPr id="386" name="Shape 386"/>
          <p:cNvSpPr txBox="1"/>
          <p:nvPr/>
        </p:nvSpPr>
        <p:spPr>
          <a:xfrm>
            <a:off x="4433852" y="4256429"/>
            <a:ext cx="5756957" cy="92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4572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Quattrocento Sans"/>
              <a:buNone/>
            </a:pPr>
            <a:r>
              <a:rPr b="1" i="0" lang="en-US" sz="3200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232519" y="-2693505"/>
            <a:ext cx="4728754" cy="4728754"/>
          </a:xfrm>
          <a:custGeom>
            <a:pathLst>
              <a:path extrusionOk="0" h="488128" w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87458" y="2035249"/>
            <a:ext cx="5377911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Today we will: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Discuss barriers to funder engagement…..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Understand how to shift the narrative…..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Design next steps to help operationalize funder/ partner engagement…..</a:t>
            </a:r>
            <a:endParaRPr/>
          </a:p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x="6096000" y="419100"/>
            <a:ext cx="5671764" cy="1846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Who is PMG……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Consultants that promote Community Collaboration, Design &amp; Develop Community Impact Plans and Coach Collectives through the formation and implementation of collective impact models.</a:t>
            </a:r>
            <a:endParaRPr/>
          </a:p>
        </p:txBody>
      </p:sp>
      <p:sp>
        <p:nvSpPr>
          <p:cNvPr id="228" name="Shape 228"/>
          <p:cNvSpPr txBox="1"/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206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INTRODUCTIONS</a:t>
            </a:r>
            <a:endParaRPr/>
          </a:p>
        </p:txBody>
      </p:sp>
      <p:sp>
        <p:nvSpPr>
          <p:cNvPr id="229" name="Shape 229"/>
          <p:cNvSpPr txBox="1"/>
          <p:nvPr>
            <p:ph idx="3" type="body"/>
          </p:nvPr>
        </p:nvSpPr>
        <p:spPr>
          <a:xfrm>
            <a:off x="6096000" y="2599498"/>
            <a:ext cx="5671764" cy="2305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 will be…..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Shared dialogue of learning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will work within this room and practice that which we seek to produce outside of it.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Shape 230"/>
          <p:cNvSpPr txBox="1"/>
          <p:nvPr>
            <p:ph idx="4" type="body"/>
          </p:nvPr>
        </p:nvSpPr>
        <p:spPr>
          <a:xfrm>
            <a:off x="6096000" y="4779896"/>
            <a:ext cx="5671764" cy="100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Lets get started……..who are you and  one thing you are personally passionate about?</a:t>
            </a:r>
            <a:endParaRPr/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327617" y="1390324"/>
            <a:ext cx="11432583" cy="5632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31775" lvl="0" marL="231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Howard Schultz — American Businessman born on July 19, 1953, </a:t>
            </a:r>
            <a:endParaRPr/>
          </a:p>
          <a:p>
            <a:pPr indent="-231775" lvl="0" marL="231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Howard D. Schultz is an American businessman. He is best known as the chairman and CEO of Starbucks and a former owner of the Seattle SuperSonics. He was a member of the Board of Directors at Square, Inc. In 1998, Schultz co-founded Maveron, an investment group, with Dan Levitan. In 2012, Forbes magazine ranked Schultz as the 354th richest person in the United States, with a net worth of $1.5 billion...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(wikipedia)</a:t>
            </a:r>
            <a:endParaRPr b="0" i="0" sz="2000" u="sng" cap="none" strike="noStrike">
              <a:solidFill>
                <a:srgbClr val="F7FC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31775" lvl="0" marL="231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2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rgbClr val="F7FC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31775" lvl="0" marL="231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rgbClr val="F7FC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31775" lvl="0" marL="231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Great companies that build an enduring brand have an emotional relationship with customers that has no barrier. And that emotional relationship is on the most important characteristic, which is trust. </a:t>
            </a:r>
            <a:r>
              <a:rPr b="1" i="0" lang="en-US" sz="3600" u="sng" cap="none" strike="noStrik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Howard Schultz</a:t>
            </a:r>
            <a:endParaRPr b="0" i="0" sz="2400" u="sng" cap="none" strike="noStrike">
              <a:solidFill>
                <a:srgbClr val="F7FC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31775" lvl="0" marL="231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7FC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31775" lvl="0" marL="231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7FC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Shape 237"/>
          <p:cNvSpPr txBox="1"/>
          <p:nvPr>
            <p:ph idx="2" type="body"/>
          </p:nvPr>
        </p:nvSpPr>
        <p:spPr>
          <a:xfrm>
            <a:off x="3865562" y="5276808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—</a:t>
            </a:r>
            <a:endParaRPr/>
          </a:p>
        </p:txBody>
      </p:sp>
      <p:sp>
        <p:nvSpPr>
          <p:cNvPr id="238" name="Shape 238"/>
          <p:cNvSpPr txBox="1"/>
          <p:nvPr>
            <p:ph idx="4294967295" type="sldNum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112688" y="243410"/>
            <a:ext cx="670312" cy="580653"/>
          </a:xfrm>
          <a:custGeom>
            <a:pathLst>
              <a:path extrusionOk="0" h="580653" w="670312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3A5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56097" y="75576"/>
            <a:ext cx="1434646" cy="142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2" type="body"/>
          </p:nvPr>
        </p:nvSpPr>
        <p:spPr>
          <a:xfrm>
            <a:off x="4168631" y="2598127"/>
            <a:ext cx="38404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They don’t understand …….</a:t>
            </a:r>
            <a:endParaRPr/>
          </a:p>
        </p:txBody>
      </p:sp>
      <p:sp>
        <p:nvSpPr>
          <p:cNvPr id="247" name="Shape 247"/>
          <p:cNvSpPr txBox="1"/>
          <p:nvPr>
            <p:ph idx="3" type="body"/>
          </p:nvPr>
        </p:nvSpPr>
        <p:spPr>
          <a:xfrm>
            <a:off x="8158238" y="2598127"/>
            <a:ext cx="3773077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am so tired….</a:t>
            </a:r>
            <a:endParaRPr/>
          </a:p>
        </p:txBody>
      </p:sp>
      <p:sp>
        <p:nvSpPr>
          <p:cNvPr id="248" name="Shape 248"/>
          <p:cNvSpPr txBox="1"/>
          <p:nvPr>
            <p:ph type="title"/>
          </p:nvPr>
        </p:nvSpPr>
        <p:spPr>
          <a:xfrm>
            <a:off x="316322" y="339408"/>
            <a:ext cx="2375877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Excuses</a:t>
            </a:r>
            <a:endParaRPr/>
          </a:p>
        </p:txBody>
      </p:sp>
      <p:sp>
        <p:nvSpPr>
          <p:cNvPr id="249" name="Shape 249"/>
          <p:cNvSpPr txBox="1"/>
          <p:nvPr>
            <p:ph idx="4" type="body"/>
          </p:nvPr>
        </p:nvSpPr>
        <p:spPr>
          <a:xfrm>
            <a:off x="2879003" y="419100"/>
            <a:ext cx="9084398" cy="88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keeps us from funder engagement?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Small group discussion……</a:t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4375511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86838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435056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11432913" y="6316156"/>
            <a:ext cx="4984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04800" y="2598127"/>
            <a:ext cx="371470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they really knew …..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2" type="body"/>
          </p:nvPr>
        </p:nvSpPr>
        <p:spPr>
          <a:xfrm>
            <a:off x="304800" y="1887039"/>
            <a:ext cx="11658600" cy="30839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are some of the effects of lack of understanding?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does it feel?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do you think?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do you do?</a:t>
            </a:r>
            <a:endParaRPr/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304800" y="3133534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31775" lvl="0" marL="231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you know your funders?</a:t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8434" y="1115232"/>
            <a:ext cx="3672753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  Description generated with very high confidence" id="267" name="Shape 2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4008" y="2156146"/>
            <a:ext cx="2806349" cy="82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2920" y="3428999"/>
            <a:ext cx="1573884" cy="157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0432" y="3724465"/>
            <a:ext cx="1874022" cy="81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5357" y="5453621"/>
            <a:ext cx="2656345" cy="7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3923323" y="186061"/>
            <a:ext cx="4376615" cy="627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Assumptions </a:t>
            </a:r>
            <a:endParaRPr/>
          </a:p>
          <a:p>
            <a:pPr indent="0" lvl="1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Why do people or organizations  give?</a:t>
            </a:r>
            <a:endParaRPr/>
          </a:p>
        </p:txBody>
      </p:sp>
      <p:sp>
        <p:nvSpPr>
          <p:cNvPr id="276" name="Shape 276"/>
          <p:cNvSpPr txBox="1"/>
          <p:nvPr>
            <p:ph idx="3" type="body"/>
          </p:nvPr>
        </p:nvSpPr>
        <p:spPr>
          <a:xfrm>
            <a:off x="5737094" y="1007413"/>
            <a:ext cx="7922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15900" y="-4834442"/>
            <a:ext cx="31224475" cy="11471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9000" lIns="0" spcFirstLastPara="1" rIns="0" wrap="square" tIns="6143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Hearts over heads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Many people are also aware that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they should donate to the causes that have the highest impact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but facts and figures are less attractive than narratives.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0105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 a series of experiments, it was found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that people are much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more responsive to charitable pleas that feature a single, identifiable </a:t>
            </a:r>
            <a:endParaRPr b="0" i="0" sz="1200" u="none" cap="none" strike="noStrike">
              <a:solidFill>
                <a:srgbClr val="8801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beneficiary, than they are to statistical information about the scale of the problem being faced.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0105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Further work also discovered</a:t>
            </a:r>
            <a:r>
              <a:rPr b="0" i="0" lang="en-US" sz="1200" u="none" cap="none" strike="noStrike">
                <a:solidFill>
                  <a:srgbClr val="88010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that advertising which emphasis the proven effectiveness of the charity does not increase giving.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Other evidence suggests that the effect of this information can actually be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the opposite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 short, when it comes to charitable giving, we are often ruled by our hearts and not our heads.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Influenced by others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Another of the major takeaways from the research in this area is that giving is fundamentally a social act.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One study shows that people give significantly more to their university if the person calling and asking for their donation is their </a:t>
            </a:r>
            <a:r>
              <a:rPr b="0" i="0" lang="en-US" sz="1200" u="none" cap="none" strike="noStrike">
                <a:solidFill>
                  <a:srgbClr val="880105"/>
                </a:solidFill>
                <a:latin typeface="Arial"/>
                <a:ea typeface="Arial"/>
                <a:cs typeface="Arial"/>
                <a:sym typeface="Arial"/>
              </a:rPr>
              <a:t>former roommate.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Researchers found that when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JustGiving donors see that the donor before them has made a large donation, they make a larger donation themselves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It’s not just out friends and families who can influence us. Donors to an international development charity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were more likely to respond to a match–funding campaign if they knew that that the match came from the Bill and Melinda Gates foundation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than if it came from an anonymous source. In our own research working with a large employer and Marie Curie, we have found that celebrity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supporters increase donations to charity, and fast – but that this only appears to work for people who have donated to the charity before.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Giving is contagious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The good news is that charitable giving is contagious –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seeing others give makes an individual more likely to give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and gentle encouragement from a prominent person in your life can make also make a big difference to your donation decisions –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more than quadrupling them in our recent study. Habit also plays a part –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in three recent experiments</a:t>
            </a: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those who volunteered before were more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likely to donate their time than those who had not volunteered before.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i.guim.co.uk/img/static/sys-images/Guardian/Pix/pictures/2014/9/25/1411658406789/Baby-boy-6-9-months-cryin-014.jpg?w=460&amp;q=55&amp;auto=format&amp;usm=12&amp;fit=max&amp;s=5a674dbcb090e9eb432a71eb65b16cab" id="278" name="Shape 278"/>
          <p:cNvSpPr/>
          <p:nvPr/>
        </p:nvSpPr>
        <p:spPr>
          <a:xfrm>
            <a:off x="63500" y="2476500"/>
            <a:ext cx="304800" cy="1321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658" y="3493674"/>
            <a:ext cx="2377440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Understand </a:t>
            </a:r>
            <a:b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 brand </a:t>
            </a:r>
            <a:b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your audience; speak authentically </a:t>
            </a:r>
            <a:endParaRPr/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5" name="Shape 285"/>
          <p:cNvSpPr txBox="1"/>
          <p:nvPr>
            <p:ph idx="2" type="body"/>
          </p:nvPr>
        </p:nvSpPr>
        <p:spPr>
          <a:xfrm>
            <a:off x="2483635" y="3493674"/>
            <a:ext cx="2377440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Gauge interest in when and how to begin a relationship</a:t>
            </a:r>
            <a:endParaRPr/>
          </a:p>
        </p:txBody>
      </p:sp>
      <p:sp>
        <p:nvSpPr>
          <p:cNvPr id="286" name="Shape 286"/>
          <p:cNvSpPr txBox="1"/>
          <p:nvPr>
            <p:ph idx="3" type="body"/>
          </p:nvPr>
        </p:nvSpPr>
        <p:spPr>
          <a:xfrm>
            <a:off x="4898612" y="3493674"/>
            <a:ext cx="2377440" cy="243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Ask important questions…..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 transparent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 honest…….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7" name="Shape 287"/>
          <p:cNvSpPr txBox="1"/>
          <p:nvPr>
            <p:ph idx="4" type="body"/>
          </p:nvPr>
        </p:nvSpPr>
        <p:spPr>
          <a:xfrm>
            <a:off x="7313589" y="3493674"/>
            <a:ext cx="2377440" cy="260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Show, </a:t>
            </a:r>
            <a:b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don’t just tell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Bring them into your arena…..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Understand theirs…..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8" name="Shape 288"/>
          <p:cNvSpPr txBox="1"/>
          <p:nvPr>
            <p:ph idx="5" type="body"/>
          </p:nvPr>
        </p:nvSpPr>
        <p:spPr>
          <a:xfrm>
            <a:off x="9728566" y="3493674"/>
            <a:ext cx="2377440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Create the path together ….</a:t>
            </a:r>
            <a:endParaRPr/>
          </a:p>
        </p:txBody>
      </p:sp>
      <p:sp>
        <p:nvSpPr>
          <p:cNvPr id="289" name="Shape 289"/>
          <p:cNvSpPr txBox="1"/>
          <p:nvPr>
            <p:ph idx="6" type="body"/>
          </p:nvPr>
        </p:nvSpPr>
        <p:spPr>
          <a:xfrm>
            <a:off x="0" y="470361"/>
            <a:ext cx="12192000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do I set the  STAGE and provide a path</a:t>
            </a:r>
            <a:br>
              <a:rPr b="0" i="0" lang="en-US" sz="32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32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 ahead and follow the basic 5 steps</a:t>
            </a:r>
            <a:endParaRPr/>
          </a:p>
        </p:txBody>
      </p:sp>
      <p:sp>
        <p:nvSpPr>
          <p:cNvPr id="290" name="Shape 290"/>
          <p:cNvSpPr txBox="1"/>
          <p:nvPr>
            <p:ph idx="7" type="body"/>
          </p:nvPr>
        </p:nvSpPr>
        <p:spPr>
          <a:xfrm>
            <a:off x="68658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/>
          </a:p>
        </p:txBody>
      </p:sp>
      <p:sp>
        <p:nvSpPr>
          <p:cNvPr id="291" name="Shape 291"/>
          <p:cNvSpPr txBox="1"/>
          <p:nvPr>
            <p:ph idx="8" type="body"/>
          </p:nvPr>
        </p:nvSpPr>
        <p:spPr>
          <a:xfrm>
            <a:off x="2483635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/>
          </a:p>
        </p:txBody>
      </p:sp>
      <p:sp>
        <p:nvSpPr>
          <p:cNvPr id="292" name="Shape 292"/>
          <p:cNvSpPr txBox="1"/>
          <p:nvPr>
            <p:ph idx="9" type="body"/>
          </p:nvPr>
        </p:nvSpPr>
        <p:spPr>
          <a:xfrm>
            <a:off x="4898612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/>
          </a:p>
        </p:txBody>
      </p:sp>
      <p:sp>
        <p:nvSpPr>
          <p:cNvPr id="293" name="Shape 293"/>
          <p:cNvSpPr txBox="1"/>
          <p:nvPr>
            <p:ph idx="13" type="body"/>
          </p:nvPr>
        </p:nvSpPr>
        <p:spPr>
          <a:xfrm>
            <a:off x="7313589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/>
          </a:p>
        </p:txBody>
      </p:sp>
      <p:sp>
        <p:nvSpPr>
          <p:cNvPr id="294" name="Shape 294"/>
          <p:cNvSpPr txBox="1"/>
          <p:nvPr>
            <p:ph idx="14" type="body"/>
          </p:nvPr>
        </p:nvSpPr>
        <p:spPr>
          <a:xfrm>
            <a:off x="9728566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200" spcFirstLastPara="1" rIns="4572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Font typeface="Quattrocento Sans"/>
              <a:buNone/>
            </a:pPr>
            <a:r>
              <a:rPr b="1" i="0" lang="en-US" sz="3600" u="none" cap="none" strike="noStrike">
                <a:solidFill>
                  <a:srgbClr val="F7FC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People own what they helped to create!</a:t>
            </a:r>
            <a:endParaRPr b="1" i="0" sz="36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0" name="Shape 300"/>
          <p:cNvSpPr txBox="1"/>
          <p:nvPr>
            <p:ph idx="3" type="body"/>
          </p:nvPr>
        </p:nvSpPr>
        <p:spPr>
          <a:xfrm>
            <a:off x="5737094" y="499736"/>
            <a:ext cx="7922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FACT</a:t>
            </a:r>
            <a:endParaRPr/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4269783"/>
            <a:ext cx="2721608" cy="210244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5241010" y="5321004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https://www.dallasnews.com/business/philanthropy/2018/03/16/dallas-homegrown-melinda-gates-opens-important-speak-now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